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Work Sans" pitchFamily="2" charset="0"/>
      <p:regular r:id="rId16"/>
      <p:bold r:id="rId17"/>
      <p:italic r:id="rId18"/>
      <p:boldItalic r:id="rId19"/>
    </p:embeddedFont>
    <p:embeddedFont>
      <p:font typeface="Work Sans Light" pitchFamily="2" charset="0"/>
      <p:regular r:id="rId20"/>
      <p:bold r:id="rId21"/>
      <p:italic r:id="rId22"/>
      <p:boldItalic r:id="rId23"/>
    </p:embeddedFont>
    <p:embeddedFont>
      <p:font typeface="Work Sans Medium" pitchFamily="2" charset="0"/>
      <p:regular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ikDOzKieP9I2LqalrkreybUGHs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64a01a79f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g3664a01a79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664a01a79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3664a01a79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g3664a01a79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CO"/>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7ade73919c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37ade73919c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9"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3"/>
        <p:cNvGrpSpPr/>
        <p:nvPr/>
      </p:nvGrpSpPr>
      <p:grpSpPr>
        <a:xfrm>
          <a:off x="0" y="0"/>
          <a:ext cx="0" cy="0"/>
          <a:chOff x="0" y="0"/>
          <a:chExt cx="0" cy="0"/>
        </a:xfrm>
      </p:grpSpPr>
      <p:sp>
        <p:nvSpPr>
          <p:cNvPr id="64" name="Google Shape;6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a:spLocks noGrp="1"/>
          </p:cNvSpPr>
          <p:nvPr>
            <p:ph type="pic" idx="2"/>
          </p:nvPr>
        </p:nvSpPr>
        <p:spPr>
          <a:xfrm>
            <a:off x="5183188" y="987425"/>
            <a:ext cx="6172200" cy="4873625"/>
          </a:xfrm>
          <a:prstGeom prst="rect">
            <a:avLst/>
          </a:prstGeom>
          <a:noFill/>
          <a:ln>
            <a:noFill/>
          </a:ln>
        </p:spPr>
      </p:sp>
      <p:sp>
        <p:nvSpPr>
          <p:cNvPr id="78" name="Google Shape;78;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8"/>
        <p:cNvGrpSpPr/>
        <p:nvPr/>
      </p:nvGrpSpPr>
      <p:grpSpPr>
        <a:xfrm>
          <a:off x="0" y="0"/>
          <a:ext cx="0" cy="0"/>
          <a:chOff x="0" y="0"/>
          <a:chExt cx="0" cy="0"/>
        </a:xfrm>
      </p:grpSpPr>
      <p:sp>
        <p:nvSpPr>
          <p:cNvPr id="89" name="Google Shape;89;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7"/>
        <p:cNvGrpSpPr/>
        <p:nvPr/>
      </p:nvGrpSpPr>
      <p:grpSpPr>
        <a:xfrm>
          <a:off x="0" y="0"/>
          <a:ext cx="0" cy="0"/>
          <a:chOff x="0" y="0"/>
          <a:chExt cx="0" cy="0"/>
        </a:xfrm>
      </p:grpSpPr>
      <p:pic>
        <p:nvPicPr>
          <p:cNvPr id="18" name="Google Shape;18;p10"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0"/>
        <p:cNvGrpSpPr/>
        <p:nvPr/>
      </p:nvGrpSpPr>
      <p:grpSpPr>
        <a:xfrm>
          <a:off x="0" y="0"/>
          <a:ext cx="0" cy="0"/>
          <a:chOff x="0" y="0"/>
          <a:chExt cx="0" cy="0"/>
        </a:xfrm>
      </p:grpSpPr>
      <p:sp>
        <p:nvSpPr>
          <p:cNvPr id="21" name="Google Shape;2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9"/>
        <p:cNvGrpSpPr/>
        <p:nvPr/>
      </p:nvGrpSpPr>
      <p:grpSpPr>
        <a:xfrm>
          <a:off x="0" y="0"/>
          <a:ext cx="0" cy="0"/>
          <a:chOff x="0" y="0"/>
          <a:chExt cx="0" cy="0"/>
        </a:xfrm>
      </p:grpSpPr>
      <p:sp>
        <p:nvSpPr>
          <p:cNvPr id="30" name="Google Shape;30;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5"/>
        <p:cNvGrpSpPr/>
        <p:nvPr/>
      </p:nvGrpSpPr>
      <p:grpSpPr>
        <a:xfrm>
          <a:off x="0" y="0"/>
          <a:ext cx="0" cy="0"/>
          <a:chOff x="0" y="0"/>
          <a:chExt cx="0" cy="0"/>
        </a:xfrm>
      </p:grpSpPr>
      <p:sp>
        <p:nvSpPr>
          <p:cNvPr id="36" name="Google Shape;3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1"/>
        <p:cNvGrpSpPr/>
        <p:nvPr/>
      </p:nvGrpSpPr>
      <p:grpSpPr>
        <a:xfrm>
          <a:off x="0" y="0"/>
          <a:ext cx="0" cy="0"/>
          <a:chOff x="0" y="0"/>
          <a:chExt cx="0" cy="0"/>
        </a:xfrm>
      </p:grpSpPr>
      <p:sp>
        <p:nvSpPr>
          <p:cNvPr id="42" name="Google Shape;42;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7"/>
        <p:cNvGrpSpPr/>
        <p:nvPr/>
      </p:nvGrpSpPr>
      <p:grpSpPr>
        <a:xfrm>
          <a:off x="0" y="0"/>
          <a:ext cx="0" cy="0"/>
          <a:chOff x="0" y="0"/>
          <a:chExt cx="0" cy="0"/>
        </a:xfrm>
      </p:grpSpPr>
      <p:sp>
        <p:nvSpPr>
          <p:cNvPr id="48" name="Google Shape;4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p:nvPr/>
        </p:nvSpPr>
        <p:spPr>
          <a:xfrm>
            <a:off x="995422" y="2551837"/>
            <a:ext cx="6453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3F3F3F"/>
              </a:solidFill>
              <a:latin typeface="Work Sans"/>
              <a:ea typeface="Work Sans"/>
              <a:cs typeface="Work Sans"/>
              <a:sym typeface="Work Sans"/>
            </a:endParaRPr>
          </a:p>
        </p:txBody>
      </p:sp>
      <p:sp>
        <p:nvSpPr>
          <p:cNvPr id="100" name="Google Shape;100;p1"/>
          <p:cNvSpPr txBox="1"/>
          <p:nvPr/>
        </p:nvSpPr>
        <p:spPr>
          <a:xfrm>
            <a:off x="1195600" y="3896894"/>
            <a:ext cx="32757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CO" sz="2100" b="0" i="0" u="none" strike="noStrike" cap="none">
                <a:solidFill>
                  <a:srgbClr val="000000"/>
                </a:solidFill>
                <a:latin typeface="Arial"/>
                <a:ea typeface="Arial"/>
                <a:cs typeface="Arial"/>
                <a:sym typeface="Arial"/>
              </a:rPr>
              <a:t>TECHNOLOGY FOR DEFENSE SAS.</a:t>
            </a:r>
            <a:endParaRPr sz="2100" b="0" i="0" u="none" strike="noStrike" cap="none">
              <a:solidFill>
                <a:srgbClr val="000000"/>
              </a:solidFill>
              <a:latin typeface="Arial"/>
              <a:ea typeface="Arial"/>
              <a:cs typeface="Arial"/>
              <a:sym typeface="Arial"/>
            </a:endParaRPr>
          </a:p>
        </p:txBody>
      </p:sp>
      <p:sp>
        <p:nvSpPr>
          <p:cNvPr id="101" name="Google Shape;101;p1"/>
          <p:cNvSpPr txBox="1"/>
          <p:nvPr/>
        </p:nvSpPr>
        <p:spPr>
          <a:xfrm>
            <a:off x="1195600" y="2951961"/>
            <a:ext cx="3614144"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s-CO" sz="6000" b="0" i="0" u="none" strike="noStrike" cap="none">
                <a:solidFill>
                  <a:srgbClr val="000000"/>
                </a:solidFill>
                <a:latin typeface="Arial"/>
                <a:ea typeface="Arial"/>
                <a:cs typeface="Arial"/>
                <a:sym typeface="Arial"/>
              </a:rPr>
              <a:t>T4D SAS</a:t>
            </a:r>
            <a:endParaRPr sz="6000" b="0" i="0" u="none" strike="noStrike" cap="none">
              <a:solidFill>
                <a:srgbClr val="000000"/>
              </a:solidFill>
              <a:latin typeface="Arial"/>
              <a:ea typeface="Arial"/>
              <a:cs typeface="Arial"/>
              <a:sym typeface="Arial"/>
            </a:endParaRPr>
          </a:p>
        </p:txBody>
      </p:sp>
      <p:sp>
        <p:nvSpPr>
          <p:cNvPr id="102" name="Google Shape;102;p1"/>
          <p:cNvSpPr txBox="1"/>
          <p:nvPr/>
        </p:nvSpPr>
        <p:spPr>
          <a:xfrm>
            <a:off x="7173350" y="4244725"/>
            <a:ext cx="3870000" cy="163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2000" b="0" i="0" u="none" strike="noStrike" cap="none">
                <a:solidFill>
                  <a:schemeClr val="dk1"/>
                </a:solidFill>
                <a:latin typeface="Arial"/>
                <a:ea typeface="Arial"/>
                <a:cs typeface="Arial"/>
                <a:sym typeface="Arial"/>
              </a:rPr>
              <a:t>Nicol Smith Zuñiga Silva </a:t>
            </a:r>
            <a:endParaRPr sz="2000"/>
          </a:p>
          <a:p>
            <a:pPr marL="0" marR="0" lvl="0" indent="0" algn="ctr" rtl="0">
              <a:lnSpc>
                <a:spcPct val="100000"/>
              </a:lnSpc>
              <a:spcBef>
                <a:spcPts val="0"/>
              </a:spcBef>
              <a:spcAft>
                <a:spcPts val="0"/>
              </a:spcAft>
              <a:buNone/>
            </a:pPr>
            <a:r>
              <a:rPr lang="es-CO" sz="2000" b="0" i="0" u="none" strike="noStrike" cap="none">
                <a:solidFill>
                  <a:srgbClr val="000000"/>
                </a:solidFill>
                <a:latin typeface="Arial"/>
                <a:ea typeface="Arial"/>
                <a:cs typeface="Arial"/>
                <a:sym typeface="Arial"/>
              </a:rPr>
              <a:t>Juan Pablo Velasco Meneses</a:t>
            </a:r>
            <a:endParaRPr sz="2000"/>
          </a:p>
          <a:p>
            <a:pPr marL="0" marR="0" lvl="0" indent="0" algn="ctr" rtl="0">
              <a:lnSpc>
                <a:spcPct val="100000"/>
              </a:lnSpc>
              <a:spcBef>
                <a:spcPts val="0"/>
              </a:spcBef>
              <a:spcAft>
                <a:spcPts val="0"/>
              </a:spcAft>
              <a:buNone/>
            </a:pPr>
            <a:r>
              <a:rPr lang="es-CO" sz="2000" b="0" i="0" u="none" strike="noStrike" cap="none">
                <a:solidFill>
                  <a:schemeClr val="dk1"/>
                </a:solidFill>
                <a:latin typeface="Arial"/>
                <a:ea typeface="Arial"/>
                <a:cs typeface="Arial"/>
                <a:sym typeface="Arial"/>
              </a:rPr>
              <a:t>Gisel Gabriela Molina Ramirez</a:t>
            </a:r>
            <a:endParaRPr sz="2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s-CO" sz="2000" b="0" i="0" u="none" strike="noStrike" cap="none">
                <a:solidFill>
                  <a:srgbClr val="000000"/>
                </a:solidFill>
                <a:latin typeface="Arial"/>
                <a:ea typeface="Arial"/>
                <a:cs typeface="Arial"/>
                <a:sym typeface="Arial"/>
              </a:rPr>
              <a:t>Jhonny Abamc Traslaviña Gelvez </a:t>
            </a:r>
            <a:endParaRPr sz="2000" b="0" i="0" u="none" strike="noStrike" cap="none">
              <a:solidFill>
                <a:srgbClr val="000000"/>
              </a:solidFill>
              <a:latin typeface="Arial"/>
              <a:ea typeface="Arial"/>
              <a:cs typeface="Arial"/>
              <a:sym typeface="Arial"/>
            </a:endParaRPr>
          </a:p>
        </p:txBody>
      </p:sp>
      <p:pic>
        <p:nvPicPr>
          <p:cNvPr id="103" name="Google Shape;103;p1"/>
          <p:cNvPicPr preferRelativeResize="0"/>
          <p:nvPr/>
        </p:nvPicPr>
        <p:blipFill rotWithShape="1">
          <a:blip r:embed="rId3">
            <a:alphaModFix/>
          </a:blip>
          <a:srcRect/>
          <a:stretch/>
        </p:blipFill>
        <p:spPr>
          <a:xfrm>
            <a:off x="7474216" y="1279023"/>
            <a:ext cx="2965704" cy="29657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3"/>
          <p:cNvSpPr txBox="1"/>
          <p:nvPr/>
        </p:nvSpPr>
        <p:spPr>
          <a:xfrm>
            <a:off x="436451" y="368622"/>
            <a:ext cx="70101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300" b="0" i="0" u="none" strike="noStrike" cap="none">
                <a:solidFill>
                  <a:schemeClr val="accent6"/>
                </a:solidFill>
                <a:latin typeface="Arial"/>
                <a:ea typeface="Arial"/>
                <a:cs typeface="Arial"/>
                <a:sym typeface="Arial"/>
              </a:rPr>
              <a:t>Planteamiento del problema</a:t>
            </a:r>
            <a:endParaRPr sz="4300" b="0" i="0" u="none" strike="noStrike" cap="none">
              <a:solidFill>
                <a:schemeClr val="accent6"/>
              </a:solidFill>
              <a:latin typeface="Arial"/>
              <a:ea typeface="Arial"/>
              <a:cs typeface="Arial"/>
              <a:sym typeface="Arial"/>
            </a:endParaRPr>
          </a:p>
        </p:txBody>
      </p:sp>
      <p:sp>
        <p:nvSpPr>
          <p:cNvPr id="109" name="Google Shape;109;p3"/>
          <p:cNvSpPr txBox="1"/>
          <p:nvPr/>
        </p:nvSpPr>
        <p:spPr>
          <a:xfrm>
            <a:off x="255950" y="1561575"/>
            <a:ext cx="8019000" cy="6372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s-CO" sz="1900">
                <a:solidFill>
                  <a:schemeClr val="dk1"/>
                </a:solidFill>
              </a:rPr>
              <a:t>Technology for Defense SAS (T4D SAS) es una empresa colombiana fundada en 2014 y situada en Bogotá D.C. Su enfoque es el mantenimiento, la asesoría y la venta de componentes de repuesto para automóviles y vehículos militares.</a:t>
            </a:r>
            <a:endParaRPr sz="1900">
              <a:solidFill>
                <a:schemeClr val="dk1"/>
              </a:solidFill>
            </a:endParaRPr>
          </a:p>
          <a:p>
            <a:pPr marL="0" marR="0" lvl="0" indent="0" algn="just" rtl="0">
              <a:lnSpc>
                <a:spcPct val="100000"/>
              </a:lnSpc>
              <a:spcBef>
                <a:spcPts val="0"/>
              </a:spcBef>
              <a:spcAft>
                <a:spcPts val="0"/>
              </a:spcAft>
              <a:buClr>
                <a:srgbClr val="000000"/>
              </a:buClr>
              <a:buSzPts val="1600"/>
              <a:buFont typeface="Arial"/>
              <a:buNone/>
            </a:pPr>
            <a:endParaRPr sz="1900">
              <a:solidFill>
                <a:schemeClr val="dk1"/>
              </a:solidFill>
            </a:endParaRPr>
          </a:p>
          <a:p>
            <a:pPr marL="0" lvl="0" indent="0" algn="just" rtl="0">
              <a:spcBef>
                <a:spcPts val="0"/>
              </a:spcBef>
              <a:spcAft>
                <a:spcPts val="0"/>
              </a:spcAft>
              <a:buClr>
                <a:schemeClr val="dk1"/>
              </a:buClr>
              <a:buSzPts val="1100"/>
              <a:buFont typeface="Arial"/>
              <a:buNone/>
            </a:pPr>
            <a:r>
              <a:rPr lang="es-CO" sz="1900">
                <a:solidFill>
                  <a:schemeClr val="dk1"/>
                </a:solidFill>
              </a:rPr>
              <a:t>A partir de las actividades de levantamiento de información realizada en la empresa, dieron como resultado la identificación del problema para el control de inventarios, sobre todo por el uso de sistemas aislados o registros manuales que generan inconsistencias en el seguimiento de las piezas de repuesto. Estos problemas han afectado directamente la forma en que se gestionan las garantías, ya que en estos tipos de instituciones, si se comete algún error en los procesos de ingreso, salida, compras dentro del país, devoluciones por garantía o importaciones, puede disminuir significativamente la confiabilidad de la información disponible para tomar decisiones.</a:t>
            </a:r>
            <a:endParaRPr sz="1900">
              <a:solidFill>
                <a:schemeClr val="dk1"/>
              </a:solidFill>
            </a:endParaRPr>
          </a:p>
          <a:p>
            <a:pPr marL="0" lvl="0" indent="0" algn="just" rtl="0">
              <a:spcBef>
                <a:spcPts val="0"/>
              </a:spcBef>
              <a:spcAft>
                <a:spcPts val="0"/>
              </a:spcAft>
              <a:buClr>
                <a:schemeClr val="dk1"/>
              </a:buClr>
              <a:buSzPts val="1100"/>
              <a:buFont typeface="Arial"/>
              <a:buNone/>
            </a:pPr>
            <a:endParaRPr sz="1900">
              <a:solidFill>
                <a:schemeClr val="dk1"/>
              </a:solidFill>
            </a:endParaRPr>
          </a:p>
          <a:p>
            <a:pPr marL="0" lvl="0" indent="0" algn="just" rtl="0">
              <a:spcBef>
                <a:spcPts val="0"/>
              </a:spcBef>
              <a:spcAft>
                <a:spcPts val="0"/>
              </a:spcAft>
              <a:buClr>
                <a:schemeClr val="dk1"/>
              </a:buClr>
              <a:buSzPts val="1100"/>
              <a:buFont typeface="Arial"/>
              <a:buNone/>
            </a:pPr>
            <a:r>
              <a:rPr lang="es-CO" sz="1900">
                <a:solidFill>
                  <a:schemeClr val="dk1"/>
                </a:solidFill>
              </a:rPr>
              <a:t>Esto puede provocar retrasos operativos y pérdidas económicas.</a:t>
            </a:r>
            <a:endParaRPr sz="1900">
              <a:solidFill>
                <a:schemeClr val="dk1"/>
              </a:solidFill>
            </a:endParaRPr>
          </a:p>
          <a:p>
            <a:pPr marL="0" lvl="0" indent="0" algn="just" rtl="0">
              <a:spcBef>
                <a:spcPts val="0"/>
              </a:spcBef>
              <a:spcAft>
                <a:spcPts val="0"/>
              </a:spcAft>
              <a:buClr>
                <a:schemeClr val="dk1"/>
              </a:buClr>
              <a:buSzPts val="1100"/>
              <a:buFont typeface="Arial"/>
              <a:buNone/>
            </a:pPr>
            <a:endParaRPr sz="1700">
              <a:solidFill>
                <a:schemeClr val="dk1"/>
              </a:solidFill>
            </a:endParaRPr>
          </a:p>
          <a:p>
            <a:pPr marL="0" lvl="0" indent="0" algn="just" rtl="0">
              <a:spcBef>
                <a:spcPts val="0"/>
              </a:spcBef>
              <a:spcAft>
                <a:spcPts val="0"/>
              </a:spcAft>
              <a:buClr>
                <a:schemeClr val="dk1"/>
              </a:buClr>
              <a:buSzPts val="1100"/>
              <a:buFont typeface="Arial"/>
              <a:buNone/>
            </a:pPr>
            <a:endParaRPr sz="1700">
              <a:solidFill>
                <a:schemeClr val="dk1"/>
              </a:solidFill>
            </a:endParaRPr>
          </a:p>
          <a:p>
            <a:pPr marL="0" lvl="0" indent="0" algn="just" rtl="0">
              <a:spcBef>
                <a:spcPts val="0"/>
              </a:spcBef>
              <a:spcAft>
                <a:spcPts val="0"/>
              </a:spcAft>
              <a:buClr>
                <a:schemeClr val="dk1"/>
              </a:buClr>
              <a:buSzPts val="1100"/>
              <a:buFont typeface="Arial"/>
              <a:buNone/>
            </a:pPr>
            <a:endParaRPr sz="1700">
              <a:solidFill>
                <a:schemeClr val="dk1"/>
              </a:solidFill>
            </a:endParaRPr>
          </a:p>
          <a:p>
            <a:pPr marL="0" marR="0" lvl="0" indent="0" algn="just" rtl="0">
              <a:lnSpc>
                <a:spcPct val="100000"/>
              </a:lnSpc>
              <a:spcBef>
                <a:spcPts val="0"/>
              </a:spcBef>
              <a:spcAft>
                <a:spcPts val="0"/>
              </a:spcAft>
              <a:buClr>
                <a:srgbClr val="000000"/>
              </a:buClr>
              <a:buSzPts val="1600"/>
              <a:buFont typeface="Arial"/>
              <a:buNone/>
            </a:pPr>
            <a:endParaRPr sz="1700">
              <a:solidFill>
                <a:schemeClr val="dk1"/>
              </a:solidFill>
            </a:endParaRPr>
          </a:p>
          <a:p>
            <a:pPr marL="0" marR="0" lvl="0" indent="0" algn="just" rtl="0">
              <a:lnSpc>
                <a:spcPct val="100000"/>
              </a:lnSpc>
              <a:spcBef>
                <a:spcPts val="0"/>
              </a:spcBef>
              <a:spcAft>
                <a:spcPts val="0"/>
              </a:spcAft>
              <a:buClr>
                <a:srgbClr val="000000"/>
              </a:buClr>
              <a:buSzPts val="1600"/>
              <a:buFont typeface="Arial"/>
              <a:buNone/>
            </a:pPr>
            <a:endParaRPr sz="1700">
              <a:solidFill>
                <a:schemeClr val="dk1"/>
              </a:solidFill>
            </a:endParaRPr>
          </a:p>
        </p:txBody>
      </p:sp>
      <p:cxnSp>
        <p:nvCxnSpPr>
          <p:cNvPr id="110" name="Google Shape;110;p3"/>
          <p:cNvCxnSpPr/>
          <p:nvPr/>
        </p:nvCxnSpPr>
        <p:spPr>
          <a:xfrm>
            <a:off x="486743" y="1129172"/>
            <a:ext cx="6909600" cy="0"/>
          </a:xfrm>
          <a:prstGeom prst="straightConnector1">
            <a:avLst/>
          </a:prstGeom>
          <a:noFill/>
          <a:ln w="9525" cap="flat" cmpd="sng">
            <a:solidFill>
              <a:srgbClr val="38AA00"/>
            </a:solidFill>
            <a:prstDash val="solid"/>
            <a:miter lim="800000"/>
            <a:headEnd type="none" w="sm" len="sm"/>
            <a:tailEnd type="none" w="sm" len="sm"/>
          </a:ln>
        </p:spPr>
      </p:cxnSp>
      <p:pic>
        <p:nvPicPr>
          <p:cNvPr id="111" name="Google Shape;111;p3"/>
          <p:cNvPicPr preferRelativeResize="0"/>
          <p:nvPr/>
        </p:nvPicPr>
        <p:blipFill rotWithShape="1">
          <a:blip r:embed="rId4">
            <a:alphaModFix/>
          </a:blip>
          <a:srcRect/>
          <a:stretch/>
        </p:blipFill>
        <p:spPr>
          <a:xfrm>
            <a:off x="8600200" y="1980375"/>
            <a:ext cx="3229200" cy="322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4"/>
          <p:cNvSpPr txBox="1"/>
          <p:nvPr/>
        </p:nvSpPr>
        <p:spPr>
          <a:xfrm>
            <a:off x="335859" y="892462"/>
            <a:ext cx="70101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CO" sz="4300" b="0" i="0" u="none" strike="noStrike" cap="none">
                <a:solidFill>
                  <a:schemeClr val="accent6"/>
                </a:solidFill>
                <a:latin typeface="Arial"/>
                <a:ea typeface="Arial"/>
                <a:cs typeface="Arial"/>
                <a:sym typeface="Arial"/>
              </a:rPr>
              <a:t>Pregunta problema </a:t>
            </a:r>
            <a:endParaRPr sz="4300" b="0" i="0" u="none" strike="noStrike" cap="none">
              <a:solidFill>
                <a:schemeClr val="accent6"/>
              </a:solidFill>
              <a:latin typeface="Arial"/>
              <a:ea typeface="Arial"/>
              <a:cs typeface="Arial"/>
              <a:sym typeface="Arial"/>
            </a:endParaRPr>
          </a:p>
        </p:txBody>
      </p:sp>
      <p:cxnSp>
        <p:nvCxnSpPr>
          <p:cNvPr id="117" name="Google Shape;117;p24"/>
          <p:cNvCxnSpPr/>
          <p:nvPr/>
        </p:nvCxnSpPr>
        <p:spPr>
          <a:xfrm>
            <a:off x="436443" y="1568962"/>
            <a:ext cx="4713073" cy="0"/>
          </a:xfrm>
          <a:prstGeom prst="straightConnector1">
            <a:avLst/>
          </a:prstGeom>
          <a:noFill/>
          <a:ln w="9525" cap="flat" cmpd="sng">
            <a:solidFill>
              <a:srgbClr val="38AA00"/>
            </a:solidFill>
            <a:prstDash val="solid"/>
            <a:miter lim="800000"/>
            <a:headEnd type="none" w="sm" len="sm"/>
            <a:tailEnd type="none" w="sm" len="sm"/>
          </a:ln>
        </p:spPr>
      </p:cxnSp>
      <p:sp>
        <p:nvSpPr>
          <p:cNvPr id="118" name="Google Shape;118;p24"/>
          <p:cNvSpPr txBox="1"/>
          <p:nvPr/>
        </p:nvSpPr>
        <p:spPr>
          <a:xfrm>
            <a:off x="335859" y="2315878"/>
            <a:ext cx="5909400" cy="240061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2500" b="0" i="0" u="none" strike="noStrike" cap="none" dirty="0">
                <a:solidFill>
                  <a:srgbClr val="000000"/>
                </a:solidFill>
                <a:latin typeface="Arial"/>
                <a:ea typeface="Arial"/>
                <a:cs typeface="Arial"/>
                <a:sym typeface="Arial"/>
              </a:rPr>
              <a:t>¿Cómo  T4D SAS </a:t>
            </a:r>
            <a:r>
              <a:rPr lang="es-CO" sz="2500" dirty="0"/>
              <a:t>podría mejorará</a:t>
            </a:r>
            <a:r>
              <a:rPr lang="es-CO" sz="2500" b="0" i="0" u="none" strike="noStrike" cap="none" dirty="0">
                <a:solidFill>
                  <a:srgbClr val="000000"/>
                </a:solidFill>
                <a:latin typeface="Arial"/>
                <a:ea typeface="Arial"/>
                <a:cs typeface="Arial"/>
                <a:sym typeface="Arial"/>
              </a:rPr>
              <a:t> el control de respuestas, el registro de importaciones y compras nacionales, detallar devoluciones por garantía y reducir errores de las diferentes bodegas de repuestos?</a:t>
            </a:r>
            <a:endParaRPr sz="2500" b="0" i="0" u="none" strike="noStrike" cap="none" dirty="0">
              <a:solidFill>
                <a:srgbClr val="000000"/>
              </a:solidFill>
              <a:latin typeface="Arial"/>
              <a:ea typeface="Arial"/>
              <a:cs typeface="Arial"/>
              <a:sym typeface="Arial"/>
            </a:endParaRPr>
          </a:p>
        </p:txBody>
      </p:sp>
      <p:pic>
        <p:nvPicPr>
          <p:cNvPr id="119" name="Google Shape;119;p24"/>
          <p:cNvPicPr preferRelativeResize="0"/>
          <p:nvPr/>
        </p:nvPicPr>
        <p:blipFill rotWithShape="1">
          <a:blip r:embed="rId4">
            <a:alphaModFix/>
          </a:blip>
          <a:srcRect/>
          <a:stretch/>
        </p:blipFill>
        <p:spPr>
          <a:xfrm>
            <a:off x="7345950" y="2027083"/>
            <a:ext cx="3770450" cy="42417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4"/>
          <p:cNvSpPr txBox="1"/>
          <p:nvPr/>
        </p:nvSpPr>
        <p:spPr>
          <a:xfrm>
            <a:off x="202075" y="360425"/>
            <a:ext cx="74589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CO" sz="4300" b="0" i="0" u="none" strike="noStrike" cap="none">
                <a:solidFill>
                  <a:schemeClr val="accent6"/>
                </a:solidFill>
                <a:latin typeface="Arial"/>
                <a:ea typeface="Arial"/>
                <a:cs typeface="Arial"/>
                <a:sym typeface="Arial"/>
              </a:rPr>
              <a:t>Justificación del proyecto </a:t>
            </a:r>
            <a:endParaRPr sz="4300" b="0" i="0" u="none" strike="noStrike" cap="none">
              <a:solidFill>
                <a:schemeClr val="accent6"/>
              </a:solidFill>
              <a:latin typeface="Arial"/>
              <a:ea typeface="Arial"/>
              <a:cs typeface="Arial"/>
              <a:sym typeface="Arial"/>
            </a:endParaRPr>
          </a:p>
        </p:txBody>
      </p:sp>
      <p:sp>
        <p:nvSpPr>
          <p:cNvPr id="125" name="Google Shape;125;p4"/>
          <p:cNvSpPr txBox="1"/>
          <p:nvPr/>
        </p:nvSpPr>
        <p:spPr>
          <a:xfrm>
            <a:off x="433250" y="1321650"/>
            <a:ext cx="6525900" cy="5536500"/>
          </a:xfrm>
          <a:prstGeom prst="rect">
            <a:avLst/>
          </a:prstGeom>
          <a:noFill/>
          <a:ln>
            <a:noFill/>
          </a:ln>
        </p:spPr>
        <p:txBody>
          <a:bodyPr spcFirstLastPara="1" wrap="square" lIns="91425" tIns="91425" rIns="91425" bIns="91425" anchor="t" anchorCtr="0">
            <a:noAutofit/>
          </a:bodyPr>
          <a:lstStyle/>
          <a:p>
            <a:pPr marL="0" lvl="0" indent="0" algn="just" rtl="0">
              <a:lnSpc>
                <a:spcPct val="138000"/>
              </a:lnSpc>
              <a:spcBef>
                <a:spcPts val="0"/>
              </a:spcBef>
              <a:spcAft>
                <a:spcPts val="0"/>
              </a:spcAft>
              <a:buClr>
                <a:schemeClr val="dk1"/>
              </a:buClr>
              <a:buSzPts val="1100"/>
              <a:buFont typeface="Arial"/>
              <a:buNone/>
            </a:pPr>
            <a:r>
              <a:rPr lang="es-CO" sz="2400">
                <a:solidFill>
                  <a:schemeClr val="dk1"/>
                </a:solidFill>
              </a:rPr>
              <a:t>A partir del análisis de la problemática identificada en Technology for Defense SAS (T4D SAS), siendo una empresa especializada en repuestos y servicios para vehículos tácticos, enfrenta desafíos operativos comunes como errores en registros de inventario, gestión ineficiente de garantías e importaciones, y falta de confiabilidad en datos de stock. Estos problemas afectan su productividad, control de costos y confianza en la operación.</a:t>
            </a:r>
            <a:endParaRPr sz="2400">
              <a:solidFill>
                <a:schemeClr val="dk1"/>
              </a:solidFill>
            </a:endParaRPr>
          </a:p>
          <a:p>
            <a:pPr marL="0" lvl="0" indent="0" algn="just" rtl="0">
              <a:lnSpc>
                <a:spcPct val="138000"/>
              </a:lnSpc>
              <a:spcBef>
                <a:spcPts val="0"/>
              </a:spcBef>
              <a:spcAft>
                <a:spcPts val="0"/>
              </a:spcAft>
              <a:buClr>
                <a:schemeClr val="dk1"/>
              </a:buClr>
              <a:buSzPts val="1100"/>
              <a:buFont typeface="Arial"/>
              <a:buNone/>
            </a:pPr>
            <a:endParaRPr sz="2400">
              <a:solidFill>
                <a:schemeClr val="dk1"/>
              </a:solidFill>
            </a:endParaRPr>
          </a:p>
          <a:p>
            <a:pPr marL="0" lvl="0" indent="0" algn="just" rtl="0">
              <a:lnSpc>
                <a:spcPct val="138000"/>
              </a:lnSpc>
              <a:spcBef>
                <a:spcPts val="0"/>
              </a:spcBef>
              <a:spcAft>
                <a:spcPts val="0"/>
              </a:spcAft>
              <a:buClr>
                <a:schemeClr val="dk1"/>
              </a:buClr>
              <a:buSzPts val="1100"/>
              <a:buFont typeface="Arial"/>
              <a:buNone/>
            </a:pPr>
            <a:endParaRPr sz="2400">
              <a:solidFill>
                <a:schemeClr val="dk1"/>
              </a:solidFill>
            </a:endParaRPr>
          </a:p>
          <a:p>
            <a:pPr marL="0" lvl="0" indent="0" algn="just" rtl="0">
              <a:lnSpc>
                <a:spcPct val="138000"/>
              </a:lnSpc>
              <a:spcBef>
                <a:spcPts val="0"/>
              </a:spcBef>
              <a:spcAft>
                <a:spcPts val="0"/>
              </a:spcAft>
              <a:buClr>
                <a:schemeClr val="dk1"/>
              </a:buClr>
              <a:buSzPts val="1100"/>
              <a:buFont typeface="Arial"/>
              <a:buNone/>
            </a:pPr>
            <a:endParaRPr sz="2400">
              <a:solidFill>
                <a:schemeClr val="dk1"/>
              </a:solidFill>
            </a:endParaRPr>
          </a:p>
          <a:p>
            <a:pPr marL="0" marR="0" lvl="0" indent="0" algn="just" rtl="0">
              <a:lnSpc>
                <a:spcPct val="138000"/>
              </a:lnSpc>
              <a:spcBef>
                <a:spcPts val="0"/>
              </a:spcBef>
              <a:spcAft>
                <a:spcPts val="0"/>
              </a:spcAft>
              <a:buClr>
                <a:schemeClr val="dk1"/>
              </a:buClr>
              <a:buSzPts val="1100"/>
              <a:buFont typeface="Arial"/>
              <a:buNone/>
            </a:pPr>
            <a:endParaRPr sz="2400">
              <a:solidFill>
                <a:schemeClr val="dk1"/>
              </a:solidFill>
            </a:endParaRPr>
          </a:p>
          <a:p>
            <a:pPr marL="0" marR="0" lvl="0" indent="0" algn="l" rtl="0">
              <a:lnSpc>
                <a:spcPct val="100000"/>
              </a:lnSpc>
              <a:spcBef>
                <a:spcPts val="0"/>
              </a:spcBef>
              <a:spcAft>
                <a:spcPts val="0"/>
              </a:spcAft>
              <a:buClr>
                <a:srgbClr val="000000"/>
              </a:buClr>
              <a:buSzPts val="1600"/>
              <a:buFont typeface="Arial"/>
              <a:buNone/>
            </a:pPr>
            <a:endParaRPr sz="2400" b="0" i="0" u="none" strike="noStrike" cap="none">
              <a:solidFill>
                <a:schemeClr val="dk1"/>
              </a:solidFill>
              <a:latin typeface="Arial"/>
              <a:ea typeface="Arial"/>
              <a:cs typeface="Arial"/>
              <a:sym typeface="Arial"/>
            </a:endParaRPr>
          </a:p>
        </p:txBody>
      </p:sp>
      <p:cxnSp>
        <p:nvCxnSpPr>
          <p:cNvPr id="126" name="Google Shape;126;p4"/>
          <p:cNvCxnSpPr/>
          <p:nvPr/>
        </p:nvCxnSpPr>
        <p:spPr>
          <a:xfrm>
            <a:off x="283027" y="1036930"/>
            <a:ext cx="6195900" cy="0"/>
          </a:xfrm>
          <a:prstGeom prst="straightConnector1">
            <a:avLst/>
          </a:prstGeom>
          <a:noFill/>
          <a:ln w="9525" cap="flat" cmpd="sng">
            <a:solidFill>
              <a:srgbClr val="38AA00"/>
            </a:solidFill>
            <a:prstDash val="solid"/>
            <a:miter lim="800000"/>
            <a:headEnd type="none" w="sm" len="sm"/>
            <a:tailEnd type="none" w="sm" len="sm"/>
          </a:ln>
        </p:spPr>
      </p:cxnSp>
      <p:pic>
        <p:nvPicPr>
          <p:cNvPr id="127" name="Google Shape;127;p4"/>
          <p:cNvPicPr preferRelativeResize="0"/>
          <p:nvPr/>
        </p:nvPicPr>
        <p:blipFill rotWithShape="1">
          <a:blip r:embed="rId4">
            <a:alphaModFix/>
          </a:blip>
          <a:srcRect/>
          <a:stretch/>
        </p:blipFill>
        <p:spPr>
          <a:xfrm>
            <a:off x="7146050" y="2220024"/>
            <a:ext cx="4919724" cy="3246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g3664a01a79f_0_29"/>
          <p:cNvSpPr txBox="1"/>
          <p:nvPr/>
        </p:nvSpPr>
        <p:spPr>
          <a:xfrm>
            <a:off x="349200" y="410850"/>
            <a:ext cx="7458900" cy="676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C0C0C"/>
              </a:buClr>
              <a:buSzPts val="4400"/>
              <a:buFont typeface="Work Sans Medium"/>
              <a:buNone/>
            </a:pPr>
            <a:r>
              <a:rPr lang="es-CO" sz="4300" b="0" i="0" u="none" strike="noStrike" cap="none">
                <a:solidFill>
                  <a:schemeClr val="accent6"/>
                </a:solidFill>
                <a:latin typeface="Arial"/>
                <a:ea typeface="Arial"/>
                <a:cs typeface="Arial"/>
                <a:sym typeface="Arial"/>
              </a:rPr>
              <a:t>Justificación del proyecto </a:t>
            </a:r>
            <a:endParaRPr sz="4300" b="0" i="0" u="none" strike="noStrike" cap="none">
              <a:solidFill>
                <a:schemeClr val="accent6"/>
              </a:solidFill>
              <a:latin typeface="Arial"/>
              <a:ea typeface="Arial"/>
              <a:cs typeface="Arial"/>
              <a:sym typeface="Arial"/>
            </a:endParaRPr>
          </a:p>
        </p:txBody>
      </p:sp>
      <p:sp>
        <p:nvSpPr>
          <p:cNvPr id="133" name="Google Shape;133;g3664a01a79f_0_29"/>
          <p:cNvSpPr txBox="1"/>
          <p:nvPr/>
        </p:nvSpPr>
        <p:spPr>
          <a:xfrm>
            <a:off x="349200" y="1396925"/>
            <a:ext cx="7220400" cy="3866700"/>
          </a:xfrm>
          <a:prstGeom prst="rect">
            <a:avLst/>
          </a:prstGeom>
          <a:noFill/>
          <a:ln>
            <a:noFill/>
          </a:ln>
        </p:spPr>
        <p:txBody>
          <a:bodyPr spcFirstLastPara="1" wrap="square" lIns="91425" tIns="91425" rIns="91425" bIns="91425" anchor="t" anchorCtr="0">
            <a:noAutofit/>
          </a:bodyPr>
          <a:lstStyle/>
          <a:p>
            <a:pPr marL="0" lvl="0" indent="0" algn="just" rtl="0">
              <a:lnSpc>
                <a:spcPct val="138000"/>
              </a:lnSpc>
              <a:spcBef>
                <a:spcPts val="0"/>
              </a:spcBef>
              <a:spcAft>
                <a:spcPts val="0"/>
              </a:spcAft>
              <a:buClr>
                <a:schemeClr val="dk1"/>
              </a:buClr>
              <a:buSzPts val="1100"/>
              <a:buFont typeface="Arial"/>
              <a:buNone/>
            </a:pPr>
            <a:r>
              <a:rPr lang="es-CO" sz="2100">
                <a:solidFill>
                  <a:schemeClr val="dk1"/>
                </a:solidFill>
              </a:rPr>
              <a:t>Para el logro de sus objetivos misionales y mejorar el rendimiento en la calidad y prestación de los servicios de Technology for Defense SAS (T4D SAS) Al implementar un sistema de gestión adaptado a su estructura, se lograría:</a:t>
            </a:r>
            <a:endParaRPr sz="2100">
              <a:solidFill>
                <a:schemeClr val="dk1"/>
              </a:solidFill>
            </a:endParaRPr>
          </a:p>
          <a:p>
            <a:pPr marL="457200" lvl="0" indent="-361950" algn="just" rtl="0">
              <a:lnSpc>
                <a:spcPct val="138000"/>
              </a:lnSpc>
              <a:spcBef>
                <a:spcPts val="0"/>
              </a:spcBef>
              <a:spcAft>
                <a:spcPts val="0"/>
              </a:spcAft>
              <a:buClr>
                <a:schemeClr val="dk1"/>
              </a:buClr>
              <a:buSzPts val="2100"/>
              <a:buChar char="●"/>
            </a:pPr>
            <a:r>
              <a:rPr lang="es-CO" sz="2100">
                <a:solidFill>
                  <a:schemeClr val="dk1"/>
                </a:solidFill>
              </a:rPr>
              <a:t>Reducción de errores operativos y administrativos.</a:t>
            </a:r>
            <a:endParaRPr sz="2100">
              <a:solidFill>
                <a:schemeClr val="dk1"/>
              </a:solidFill>
            </a:endParaRPr>
          </a:p>
          <a:p>
            <a:pPr marL="457200" lvl="0" indent="-361950" algn="just" rtl="0">
              <a:lnSpc>
                <a:spcPct val="138000"/>
              </a:lnSpc>
              <a:spcBef>
                <a:spcPts val="0"/>
              </a:spcBef>
              <a:spcAft>
                <a:spcPts val="0"/>
              </a:spcAft>
              <a:buClr>
                <a:schemeClr val="dk1"/>
              </a:buClr>
              <a:buSzPts val="2100"/>
              <a:buChar char="●"/>
            </a:pPr>
            <a:r>
              <a:rPr lang="es-CO" sz="2100">
                <a:solidFill>
                  <a:schemeClr val="dk1"/>
                </a:solidFill>
              </a:rPr>
              <a:t>Trazabilidad clara de cada movimiento de repuesto.</a:t>
            </a:r>
            <a:endParaRPr sz="2100">
              <a:solidFill>
                <a:schemeClr val="dk1"/>
              </a:solidFill>
            </a:endParaRPr>
          </a:p>
          <a:p>
            <a:pPr marL="457200" lvl="0" indent="-361950" algn="just" rtl="0">
              <a:lnSpc>
                <a:spcPct val="138000"/>
              </a:lnSpc>
              <a:spcBef>
                <a:spcPts val="0"/>
              </a:spcBef>
              <a:spcAft>
                <a:spcPts val="0"/>
              </a:spcAft>
              <a:buClr>
                <a:schemeClr val="dk1"/>
              </a:buClr>
              <a:buSzPts val="2100"/>
              <a:buChar char="●"/>
            </a:pPr>
            <a:r>
              <a:rPr lang="es-CO" sz="2100">
                <a:solidFill>
                  <a:schemeClr val="dk1"/>
                </a:solidFill>
              </a:rPr>
              <a:t>Mayor eficiencia en tiempos de registro y procesamiento.</a:t>
            </a:r>
            <a:endParaRPr sz="2100">
              <a:solidFill>
                <a:schemeClr val="dk1"/>
              </a:solidFill>
            </a:endParaRPr>
          </a:p>
          <a:p>
            <a:pPr marL="457200" lvl="0" indent="-361950" algn="just" rtl="0">
              <a:lnSpc>
                <a:spcPct val="138000"/>
              </a:lnSpc>
              <a:spcBef>
                <a:spcPts val="0"/>
              </a:spcBef>
              <a:spcAft>
                <a:spcPts val="0"/>
              </a:spcAft>
              <a:buClr>
                <a:schemeClr val="dk1"/>
              </a:buClr>
              <a:buSzPts val="2100"/>
              <a:buChar char="●"/>
            </a:pPr>
            <a:r>
              <a:rPr lang="es-CO" sz="2100">
                <a:solidFill>
                  <a:schemeClr val="dk1"/>
                </a:solidFill>
              </a:rPr>
              <a:t>Información precisa para tomar decisiones (stock, compras, proyecciones).</a:t>
            </a:r>
            <a:endParaRPr sz="2100">
              <a:solidFill>
                <a:schemeClr val="dk1"/>
              </a:solidFill>
            </a:endParaRPr>
          </a:p>
          <a:p>
            <a:pPr marL="457200" lvl="0" indent="-361950" algn="just" rtl="0">
              <a:lnSpc>
                <a:spcPct val="138000"/>
              </a:lnSpc>
              <a:spcBef>
                <a:spcPts val="0"/>
              </a:spcBef>
              <a:spcAft>
                <a:spcPts val="0"/>
              </a:spcAft>
              <a:buClr>
                <a:schemeClr val="dk1"/>
              </a:buClr>
              <a:buSzPts val="2100"/>
              <a:buChar char="●"/>
            </a:pPr>
            <a:r>
              <a:rPr lang="es-CO" sz="2100">
                <a:solidFill>
                  <a:schemeClr val="dk1"/>
                </a:solidFill>
              </a:rPr>
              <a:t>Mejora en la satisfacción del cliente al evitar faltantes o errores en garantías.</a:t>
            </a:r>
            <a:endParaRPr sz="2100">
              <a:solidFill>
                <a:schemeClr val="dk1"/>
              </a:solidFill>
            </a:endParaRPr>
          </a:p>
          <a:p>
            <a:pPr marL="0" lvl="0" indent="0" algn="just" rtl="0">
              <a:lnSpc>
                <a:spcPct val="138000"/>
              </a:lnSpc>
              <a:spcBef>
                <a:spcPts val="0"/>
              </a:spcBef>
              <a:spcAft>
                <a:spcPts val="0"/>
              </a:spcAft>
              <a:buClr>
                <a:schemeClr val="dk1"/>
              </a:buClr>
              <a:buSzPts val="1100"/>
              <a:buFont typeface="Arial"/>
              <a:buNone/>
            </a:pPr>
            <a:endParaRPr sz="2100">
              <a:solidFill>
                <a:schemeClr val="dk1"/>
              </a:solidFill>
            </a:endParaRPr>
          </a:p>
          <a:p>
            <a:pPr marL="0" lvl="0" indent="0" algn="just" rtl="0">
              <a:lnSpc>
                <a:spcPct val="138000"/>
              </a:lnSpc>
              <a:spcBef>
                <a:spcPts val="0"/>
              </a:spcBef>
              <a:spcAft>
                <a:spcPts val="0"/>
              </a:spcAft>
              <a:buClr>
                <a:schemeClr val="dk1"/>
              </a:buClr>
              <a:buSzPts val="1100"/>
              <a:buFont typeface="Arial"/>
              <a:buNone/>
            </a:pPr>
            <a:endParaRPr sz="2100">
              <a:solidFill>
                <a:schemeClr val="dk1"/>
              </a:solidFill>
            </a:endParaRPr>
          </a:p>
          <a:p>
            <a:pPr marL="0" marR="0" lvl="0" indent="0" algn="just" rtl="0">
              <a:lnSpc>
                <a:spcPct val="138000"/>
              </a:lnSpc>
              <a:spcBef>
                <a:spcPts val="0"/>
              </a:spcBef>
              <a:spcAft>
                <a:spcPts val="0"/>
              </a:spcAft>
              <a:buClr>
                <a:schemeClr val="dk1"/>
              </a:buClr>
              <a:buSzPts val="1100"/>
              <a:buFont typeface="Arial"/>
              <a:buNone/>
            </a:pPr>
            <a:endParaRPr sz="2100">
              <a:solidFill>
                <a:schemeClr val="dk1"/>
              </a:solidFill>
            </a:endParaRPr>
          </a:p>
          <a:p>
            <a:pPr marL="0" marR="0" lvl="0" indent="0" algn="l" rtl="0">
              <a:lnSpc>
                <a:spcPct val="100000"/>
              </a:lnSpc>
              <a:spcBef>
                <a:spcPts val="0"/>
              </a:spcBef>
              <a:spcAft>
                <a:spcPts val="0"/>
              </a:spcAft>
              <a:buClr>
                <a:srgbClr val="000000"/>
              </a:buClr>
              <a:buSzPts val="1600"/>
              <a:buFont typeface="Arial"/>
              <a:buNone/>
            </a:pPr>
            <a:endParaRPr sz="2100" b="0" i="0" u="none" strike="noStrike" cap="none">
              <a:solidFill>
                <a:schemeClr val="dk1"/>
              </a:solidFill>
              <a:latin typeface="Arial"/>
              <a:ea typeface="Arial"/>
              <a:cs typeface="Arial"/>
              <a:sym typeface="Arial"/>
            </a:endParaRPr>
          </a:p>
        </p:txBody>
      </p:sp>
      <p:cxnSp>
        <p:nvCxnSpPr>
          <p:cNvPr id="134" name="Google Shape;134;g3664a01a79f_0_29"/>
          <p:cNvCxnSpPr/>
          <p:nvPr/>
        </p:nvCxnSpPr>
        <p:spPr>
          <a:xfrm>
            <a:off x="349202" y="1087355"/>
            <a:ext cx="6195900" cy="0"/>
          </a:xfrm>
          <a:prstGeom prst="straightConnector1">
            <a:avLst/>
          </a:prstGeom>
          <a:noFill/>
          <a:ln w="9525" cap="flat" cmpd="sng">
            <a:solidFill>
              <a:srgbClr val="38AA00"/>
            </a:solidFill>
            <a:prstDash val="solid"/>
            <a:miter lim="800000"/>
            <a:headEnd type="none" w="sm" len="sm"/>
            <a:tailEnd type="none" w="sm" len="sm"/>
          </a:ln>
        </p:spPr>
      </p:cxnSp>
      <p:pic>
        <p:nvPicPr>
          <p:cNvPr id="135" name="Google Shape;135;g3664a01a79f_0_29"/>
          <p:cNvPicPr preferRelativeResize="0"/>
          <p:nvPr/>
        </p:nvPicPr>
        <p:blipFill>
          <a:blip r:embed="rId4">
            <a:alphaModFix/>
          </a:blip>
          <a:stretch>
            <a:fillRect/>
          </a:stretch>
        </p:blipFill>
        <p:spPr>
          <a:xfrm>
            <a:off x="7957325" y="1760825"/>
            <a:ext cx="3998225" cy="42718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
          <p:cNvSpPr txBox="1"/>
          <p:nvPr/>
        </p:nvSpPr>
        <p:spPr>
          <a:xfrm>
            <a:off x="755288" y="857027"/>
            <a:ext cx="4209904" cy="7540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300"/>
              <a:buFont typeface="Arial"/>
              <a:buNone/>
            </a:pPr>
            <a:r>
              <a:rPr lang="es-CO" sz="4300" b="0" i="0" u="none" strike="noStrike" cap="none">
                <a:solidFill>
                  <a:schemeClr val="accent6"/>
                </a:solidFill>
                <a:latin typeface="Arial"/>
                <a:ea typeface="Arial"/>
                <a:cs typeface="Arial"/>
                <a:sym typeface="Arial"/>
              </a:rPr>
              <a:t>Objetivo general</a:t>
            </a:r>
            <a:endParaRPr sz="3200" b="0" i="0" u="none" strike="noStrike" cap="none">
              <a:solidFill>
                <a:schemeClr val="accent6"/>
              </a:solidFill>
              <a:latin typeface="Arial"/>
              <a:ea typeface="Arial"/>
              <a:cs typeface="Arial"/>
              <a:sym typeface="Arial"/>
            </a:endParaRPr>
          </a:p>
        </p:txBody>
      </p:sp>
      <p:cxnSp>
        <p:nvCxnSpPr>
          <p:cNvPr id="142" name="Google Shape;142;p2"/>
          <p:cNvCxnSpPr/>
          <p:nvPr/>
        </p:nvCxnSpPr>
        <p:spPr>
          <a:xfrm>
            <a:off x="838779" y="1611039"/>
            <a:ext cx="4126413" cy="0"/>
          </a:xfrm>
          <a:prstGeom prst="straightConnector1">
            <a:avLst/>
          </a:prstGeom>
          <a:noFill/>
          <a:ln w="9525" cap="flat" cmpd="sng">
            <a:solidFill>
              <a:srgbClr val="38AA00"/>
            </a:solidFill>
            <a:prstDash val="solid"/>
            <a:miter lim="800000"/>
            <a:headEnd type="none" w="sm" len="sm"/>
            <a:tailEnd type="none" w="sm" len="sm"/>
          </a:ln>
        </p:spPr>
      </p:cxnSp>
      <p:sp>
        <p:nvSpPr>
          <p:cNvPr id="143" name="Google Shape;143;p2"/>
          <p:cNvSpPr txBox="1"/>
          <p:nvPr/>
        </p:nvSpPr>
        <p:spPr>
          <a:xfrm>
            <a:off x="570388" y="2548381"/>
            <a:ext cx="6166800" cy="1862008"/>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1100"/>
              <a:buFont typeface="Arial"/>
              <a:buNone/>
            </a:pPr>
            <a:r>
              <a:rPr lang="es-CO" sz="2500" b="0" i="0" u="none" strike="noStrike" cap="none" dirty="0">
                <a:solidFill>
                  <a:schemeClr val="dk1"/>
                </a:solidFill>
                <a:latin typeface="Arial"/>
                <a:ea typeface="Arial"/>
                <a:cs typeface="Arial"/>
                <a:sym typeface="Arial"/>
              </a:rPr>
              <a:t>Desarrollar un sistema de información  integral para la gestión y control de inventarios en la empresa Technology for Defense S.A.S.</a:t>
            </a:r>
            <a:endParaRPr sz="2500" b="0" i="0" u="none" strike="noStrike" cap="none" dirty="0">
              <a:solidFill>
                <a:schemeClr val="dk1"/>
              </a:solidFill>
              <a:latin typeface="Calibri"/>
              <a:ea typeface="Calibri"/>
              <a:cs typeface="Calibri"/>
              <a:sym typeface="Calibri"/>
            </a:endParaRPr>
          </a:p>
        </p:txBody>
      </p:sp>
      <p:pic>
        <p:nvPicPr>
          <p:cNvPr id="144" name="Google Shape;144;p2"/>
          <p:cNvPicPr preferRelativeResize="0"/>
          <p:nvPr/>
        </p:nvPicPr>
        <p:blipFill rotWithShape="1">
          <a:blip r:embed="rId3">
            <a:alphaModFix/>
          </a:blip>
          <a:srcRect/>
          <a:stretch/>
        </p:blipFill>
        <p:spPr>
          <a:xfrm>
            <a:off x="7308600" y="1743106"/>
            <a:ext cx="4148276" cy="39639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3664a01a79f_0_0"/>
          <p:cNvSpPr txBox="1"/>
          <p:nvPr/>
        </p:nvSpPr>
        <p:spPr>
          <a:xfrm>
            <a:off x="755288" y="657190"/>
            <a:ext cx="5087700" cy="75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300"/>
              <a:buFont typeface="Arial"/>
              <a:buNone/>
            </a:pPr>
            <a:r>
              <a:rPr lang="es-CO" sz="4300" b="0" i="0" u="none" strike="noStrike" cap="none">
                <a:solidFill>
                  <a:schemeClr val="accent6"/>
                </a:solidFill>
                <a:latin typeface="Arial"/>
                <a:ea typeface="Arial"/>
                <a:cs typeface="Arial"/>
                <a:sym typeface="Arial"/>
              </a:rPr>
              <a:t>Objetivo específicos</a:t>
            </a:r>
            <a:endParaRPr sz="3200" b="0" i="0" u="none" strike="noStrike" cap="none">
              <a:solidFill>
                <a:schemeClr val="accent6"/>
              </a:solidFill>
              <a:latin typeface="Arial"/>
              <a:ea typeface="Arial"/>
              <a:cs typeface="Arial"/>
              <a:sym typeface="Arial"/>
            </a:endParaRPr>
          </a:p>
        </p:txBody>
      </p:sp>
      <p:cxnSp>
        <p:nvCxnSpPr>
          <p:cNvPr id="151" name="Google Shape;151;g3664a01a79f_0_0"/>
          <p:cNvCxnSpPr/>
          <p:nvPr/>
        </p:nvCxnSpPr>
        <p:spPr>
          <a:xfrm>
            <a:off x="838779" y="1411202"/>
            <a:ext cx="5004300" cy="0"/>
          </a:xfrm>
          <a:prstGeom prst="straightConnector1">
            <a:avLst/>
          </a:prstGeom>
          <a:noFill/>
          <a:ln w="9525" cap="flat" cmpd="sng">
            <a:solidFill>
              <a:srgbClr val="38AA00"/>
            </a:solidFill>
            <a:prstDash val="solid"/>
            <a:miter lim="800000"/>
            <a:headEnd type="none" w="sm" len="sm"/>
            <a:tailEnd type="none" w="sm" len="sm"/>
          </a:ln>
        </p:spPr>
      </p:cxnSp>
      <p:sp>
        <p:nvSpPr>
          <p:cNvPr id="152" name="Google Shape;152;g3664a01a79f_0_0"/>
          <p:cNvSpPr txBox="1"/>
          <p:nvPr/>
        </p:nvSpPr>
        <p:spPr>
          <a:xfrm>
            <a:off x="755300" y="1676525"/>
            <a:ext cx="6787800" cy="5093662"/>
          </a:xfrm>
          <a:prstGeom prst="rect">
            <a:avLst/>
          </a:prstGeom>
          <a:noFill/>
          <a:ln>
            <a:noFill/>
          </a:ln>
        </p:spPr>
        <p:txBody>
          <a:bodyPr spcFirstLastPara="1" wrap="square" lIns="91425" tIns="45700" rIns="91425" bIns="45700" anchor="t" anchorCtr="0">
            <a:spAutoFit/>
          </a:bodyPr>
          <a:lstStyle/>
          <a:p>
            <a:pPr marL="457200" marR="0" lvl="0" indent="-387350" algn="just" rtl="0">
              <a:lnSpc>
                <a:spcPct val="100000"/>
              </a:lnSpc>
              <a:spcBef>
                <a:spcPts val="0"/>
              </a:spcBef>
              <a:spcAft>
                <a:spcPts val="0"/>
              </a:spcAft>
              <a:buClr>
                <a:schemeClr val="dk1"/>
              </a:buClr>
              <a:buSzPts val="2500"/>
              <a:buChar char="●"/>
            </a:pPr>
            <a:r>
              <a:rPr lang="es-CO" sz="2500" dirty="0">
                <a:solidFill>
                  <a:schemeClr val="dk1"/>
                </a:solidFill>
              </a:rPr>
              <a:t>Desarrollar en el sistema la gestión de entradas y salidas de repuestos.</a:t>
            </a:r>
            <a:endParaRPr sz="2500" dirty="0">
              <a:solidFill>
                <a:schemeClr val="dk1"/>
              </a:solidFill>
            </a:endParaRPr>
          </a:p>
          <a:p>
            <a:pPr marL="457200" marR="0" lvl="0" indent="0" algn="just" rtl="0">
              <a:lnSpc>
                <a:spcPct val="100000"/>
              </a:lnSpc>
              <a:spcBef>
                <a:spcPts val="0"/>
              </a:spcBef>
              <a:spcAft>
                <a:spcPts val="0"/>
              </a:spcAft>
              <a:buNone/>
            </a:pPr>
            <a:endParaRPr sz="2500" dirty="0">
              <a:solidFill>
                <a:schemeClr val="dk1"/>
              </a:solidFill>
            </a:endParaRPr>
          </a:p>
          <a:p>
            <a:pPr marL="457200" marR="0" lvl="0" indent="-387350" algn="just" rtl="0">
              <a:lnSpc>
                <a:spcPct val="100000"/>
              </a:lnSpc>
              <a:spcBef>
                <a:spcPts val="0"/>
              </a:spcBef>
              <a:spcAft>
                <a:spcPts val="0"/>
              </a:spcAft>
              <a:buClr>
                <a:schemeClr val="dk1"/>
              </a:buClr>
              <a:buSzPts val="2500"/>
              <a:buChar char="●"/>
            </a:pPr>
            <a:r>
              <a:rPr lang="es-CO" sz="2500" dirty="0">
                <a:solidFill>
                  <a:schemeClr val="dk1"/>
                </a:solidFill>
              </a:rPr>
              <a:t>Desarrollar e implementar en el sistema un control de acceso a los usuarios.</a:t>
            </a:r>
            <a:endParaRPr sz="2500" dirty="0">
              <a:solidFill>
                <a:schemeClr val="dk1"/>
              </a:solidFill>
            </a:endParaRPr>
          </a:p>
          <a:p>
            <a:pPr marL="457200" marR="0" lvl="0" indent="0" algn="just" rtl="0">
              <a:lnSpc>
                <a:spcPct val="100000"/>
              </a:lnSpc>
              <a:spcBef>
                <a:spcPts val="0"/>
              </a:spcBef>
              <a:spcAft>
                <a:spcPts val="0"/>
              </a:spcAft>
              <a:buNone/>
            </a:pPr>
            <a:endParaRPr sz="2500" dirty="0">
              <a:solidFill>
                <a:schemeClr val="dk1"/>
              </a:solidFill>
            </a:endParaRPr>
          </a:p>
          <a:p>
            <a:pPr marL="457200" marR="0" lvl="0" indent="-387350" algn="just" rtl="0">
              <a:lnSpc>
                <a:spcPct val="100000"/>
              </a:lnSpc>
              <a:spcBef>
                <a:spcPts val="0"/>
              </a:spcBef>
              <a:spcAft>
                <a:spcPts val="0"/>
              </a:spcAft>
              <a:buClr>
                <a:schemeClr val="dk1"/>
              </a:buClr>
              <a:buSzPts val="2500"/>
              <a:buChar char="●"/>
            </a:pPr>
            <a:r>
              <a:rPr lang="es-CO" sz="2500" dirty="0">
                <a:solidFill>
                  <a:schemeClr val="dk1"/>
                </a:solidFill>
              </a:rPr>
              <a:t>Implementar un modulo de gestión de informes o reportes (stock de repuesto, estado de repuesto, etc.).</a:t>
            </a:r>
            <a:endParaRPr sz="2500" dirty="0">
              <a:solidFill>
                <a:schemeClr val="dk1"/>
              </a:solidFill>
            </a:endParaRPr>
          </a:p>
          <a:p>
            <a:pPr marL="457200" marR="0" lvl="0" indent="0" algn="just" rtl="0">
              <a:lnSpc>
                <a:spcPct val="100000"/>
              </a:lnSpc>
              <a:spcBef>
                <a:spcPts val="0"/>
              </a:spcBef>
              <a:spcAft>
                <a:spcPts val="0"/>
              </a:spcAft>
              <a:buNone/>
            </a:pPr>
            <a:endParaRPr sz="2500" dirty="0">
              <a:solidFill>
                <a:schemeClr val="dk1"/>
              </a:solidFill>
            </a:endParaRPr>
          </a:p>
          <a:p>
            <a:pPr marL="457200" lvl="0" indent="-387350" algn="just" rtl="0">
              <a:spcBef>
                <a:spcPts val="0"/>
              </a:spcBef>
              <a:spcAft>
                <a:spcPts val="0"/>
              </a:spcAft>
              <a:buClr>
                <a:schemeClr val="dk1"/>
              </a:buClr>
              <a:buSzPts val="2500"/>
              <a:buChar char="●"/>
            </a:pPr>
            <a:r>
              <a:rPr lang="es-CO" sz="2500" dirty="0">
                <a:solidFill>
                  <a:schemeClr val="dk1"/>
                </a:solidFill>
              </a:rPr>
              <a:t>Desarrollar una interfaz gráfica que se adapte a cualquier tipo de</a:t>
            </a:r>
            <a:endParaRPr sz="2500" dirty="0">
              <a:solidFill>
                <a:schemeClr val="dk1"/>
              </a:solidFill>
            </a:endParaRPr>
          </a:p>
          <a:p>
            <a:pPr marL="457200" lvl="0" indent="0" algn="just" rtl="0">
              <a:spcBef>
                <a:spcPts val="0"/>
              </a:spcBef>
              <a:spcAft>
                <a:spcPts val="0"/>
              </a:spcAft>
              <a:buNone/>
            </a:pPr>
            <a:r>
              <a:rPr lang="es-CO" sz="2500" dirty="0">
                <a:solidFill>
                  <a:schemeClr val="dk1"/>
                </a:solidFill>
              </a:rPr>
              <a:t>dispositivo para su uso.</a:t>
            </a:r>
            <a:endParaRPr sz="2500" dirty="0">
              <a:solidFill>
                <a:schemeClr val="dk1"/>
              </a:solidFill>
            </a:endParaRPr>
          </a:p>
        </p:txBody>
      </p:sp>
      <p:pic>
        <p:nvPicPr>
          <p:cNvPr id="153" name="Google Shape;153;g3664a01a79f_0_0"/>
          <p:cNvPicPr preferRelativeResize="0"/>
          <p:nvPr/>
        </p:nvPicPr>
        <p:blipFill>
          <a:blip r:embed="rId3">
            <a:alphaModFix/>
          </a:blip>
          <a:stretch>
            <a:fillRect/>
          </a:stretch>
        </p:blipFill>
        <p:spPr>
          <a:xfrm>
            <a:off x="7766800" y="1984675"/>
            <a:ext cx="4185101" cy="3342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g37ade73919c_0_11"/>
          <p:cNvSpPr txBox="1">
            <a:spLocks noGrp="1"/>
          </p:cNvSpPr>
          <p:nvPr>
            <p:ph type="title" idx="4294967295"/>
          </p:nvPr>
        </p:nvSpPr>
        <p:spPr>
          <a:xfrm>
            <a:off x="985175" y="914850"/>
            <a:ext cx="6429600" cy="7051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CO" sz="4300">
                <a:solidFill>
                  <a:schemeClr val="accent6"/>
                </a:solidFill>
                <a:latin typeface="Arial"/>
                <a:ea typeface="Arial"/>
                <a:cs typeface="Arial"/>
                <a:sym typeface="Arial"/>
              </a:rPr>
              <a:t>Alcance del proyecto</a:t>
            </a:r>
            <a:endParaRPr sz="4300">
              <a:solidFill>
                <a:schemeClr val="accent6"/>
              </a:solidFill>
              <a:latin typeface="Arial"/>
              <a:ea typeface="Arial"/>
              <a:cs typeface="Arial"/>
              <a:sym typeface="Arial"/>
            </a:endParaRPr>
          </a:p>
        </p:txBody>
      </p:sp>
      <p:sp>
        <p:nvSpPr>
          <p:cNvPr id="159" name="Google Shape;159;g37ade73919c_0_11"/>
          <p:cNvSpPr txBox="1"/>
          <p:nvPr/>
        </p:nvSpPr>
        <p:spPr>
          <a:xfrm>
            <a:off x="678650" y="1948297"/>
            <a:ext cx="10397700" cy="4987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s-CO" sz="2000">
                <a:solidFill>
                  <a:srgbClr val="0C0C0C"/>
                </a:solidFill>
              </a:rPr>
              <a:t>Se enfocará en examinar, planear, crear e implementar un modelo de gestión de inventarios para Technology for Defense SAS (T4D SAS).</a:t>
            </a:r>
            <a:r>
              <a:rPr lang="es-CO" sz="2000">
                <a:solidFill>
                  <a:srgbClr val="0C0C0C"/>
                </a:solidFill>
                <a:latin typeface="Work Sans Light"/>
                <a:ea typeface="Work Sans Light"/>
                <a:cs typeface="Work Sans Light"/>
                <a:sym typeface="Work Sans Light"/>
              </a:rPr>
              <a:t> </a:t>
            </a:r>
            <a:r>
              <a:rPr lang="es-CO" sz="2000"/>
              <a:t>Posibilitará que se realice un registro y control de todos los movimientos del inventario en tiempo  real,además,permitirá la validación automática de las operaciones para reducir errores humanos y la creación de reportes de movimientos que simplifiquen la toma de decisiones.</a:t>
            </a: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Clr>
                <a:schemeClr val="dk1"/>
              </a:buClr>
              <a:buSzPts val="1100"/>
              <a:buFont typeface="Arial"/>
              <a:buNone/>
            </a:pPr>
            <a:r>
              <a:rPr lang="es-CO" sz="2000"/>
              <a:t>1. Revisión inicial de los procesos actuales de inventario en T4D SAS.</a:t>
            </a:r>
            <a:endParaRPr sz="2000"/>
          </a:p>
          <a:p>
            <a:pPr marL="0" lvl="0" indent="0" algn="l" rtl="0">
              <a:spcBef>
                <a:spcPts val="0"/>
              </a:spcBef>
              <a:spcAft>
                <a:spcPts val="0"/>
              </a:spcAft>
              <a:buClr>
                <a:schemeClr val="dk1"/>
              </a:buClr>
              <a:buSzPts val="1100"/>
              <a:buFont typeface="Arial"/>
              <a:buNone/>
            </a:pPr>
            <a:r>
              <a:rPr lang="es-CO" sz="2000"/>
              <a:t>2. Diseño de una base de datos relacionada con el inventario en donde se contemple,</a:t>
            </a:r>
            <a:endParaRPr sz="2000"/>
          </a:p>
          <a:p>
            <a:pPr marL="0" lvl="0" indent="0" algn="l" rtl="0">
              <a:spcBef>
                <a:spcPts val="0"/>
              </a:spcBef>
              <a:spcAft>
                <a:spcPts val="0"/>
              </a:spcAft>
              <a:buClr>
                <a:schemeClr val="dk1"/>
              </a:buClr>
              <a:buSzPts val="1100"/>
              <a:buFont typeface="Arial"/>
              <a:buNone/>
            </a:pPr>
            <a:r>
              <a:rPr lang="es-CO" sz="2000"/>
              <a:t>referencia o numero de parte, descripción del producto, cantidad.</a:t>
            </a:r>
            <a:endParaRPr sz="2000"/>
          </a:p>
          <a:p>
            <a:pPr marL="0" lvl="0" indent="0" algn="l" rtl="0">
              <a:spcBef>
                <a:spcPts val="0"/>
              </a:spcBef>
              <a:spcAft>
                <a:spcPts val="0"/>
              </a:spcAft>
              <a:buClr>
                <a:schemeClr val="dk1"/>
              </a:buClr>
              <a:buSzPts val="1100"/>
              <a:buFont typeface="Arial"/>
              <a:buNone/>
            </a:pPr>
            <a:r>
              <a:rPr lang="es-CO" sz="2000"/>
              <a:t>3. Desarrollo de módulos de registro de entradas (importaciones ), salidas (exportaciones) </a:t>
            </a:r>
            <a:endParaRPr sz="2000"/>
          </a:p>
          <a:p>
            <a:pPr marL="0" lvl="0" indent="0" algn="l" rtl="0">
              <a:spcBef>
                <a:spcPts val="0"/>
              </a:spcBef>
              <a:spcAft>
                <a:spcPts val="0"/>
              </a:spcAft>
              <a:buClr>
                <a:schemeClr val="dk1"/>
              </a:buClr>
              <a:buSzPts val="1100"/>
              <a:buFont typeface="Arial"/>
              <a:buNone/>
            </a:pPr>
            <a:r>
              <a:rPr lang="es-CO" sz="2000"/>
              <a:t>4. Gestión de devoluciones por garantía (producto dañado, entrega de reemplazo, ajuste</a:t>
            </a:r>
            <a:endParaRPr sz="2000"/>
          </a:p>
          <a:p>
            <a:pPr marL="0" lvl="0" indent="0" algn="l" rtl="0">
              <a:spcBef>
                <a:spcPts val="0"/>
              </a:spcBef>
              <a:spcAft>
                <a:spcPts val="0"/>
              </a:spcAft>
              <a:buClr>
                <a:schemeClr val="dk1"/>
              </a:buClr>
              <a:buSzPts val="1100"/>
              <a:buFont typeface="Arial"/>
              <a:buNone/>
            </a:pPr>
            <a:r>
              <a:rPr lang="es-CO" sz="2000"/>
              <a:t>en stock).</a:t>
            </a:r>
            <a:endParaRPr sz="2000"/>
          </a:p>
          <a:p>
            <a:pPr marL="0" lvl="0" indent="0" algn="l" rtl="0">
              <a:spcBef>
                <a:spcPts val="0"/>
              </a:spcBef>
              <a:spcAft>
                <a:spcPts val="0"/>
              </a:spcAft>
              <a:buClr>
                <a:schemeClr val="dk1"/>
              </a:buClr>
              <a:buSzPts val="1100"/>
              <a:buFont typeface="Arial"/>
              <a:buNone/>
            </a:pPr>
            <a:r>
              <a:rPr lang="es-CO" sz="2000"/>
              <a:t>6. Reportes de movimientos, trazabilidad de inventario y generación de alertas.</a:t>
            </a:r>
            <a:endParaRPr sz="2000"/>
          </a:p>
          <a:p>
            <a:pPr marL="0" lvl="0" indent="0" algn="l" rtl="0">
              <a:spcBef>
                <a:spcPts val="0"/>
              </a:spcBef>
              <a:spcAft>
                <a:spcPts val="0"/>
              </a:spcAft>
              <a:buClr>
                <a:schemeClr val="dk1"/>
              </a:buClr>
              <a:buSzPts val="1100"/>
              <a:buFont typeface="Arial"/>
              <a:buNone/>
            </a:pPr>
            <a:r>
              <a:rPr lang="es-CO" sz="2000"/>
              <a:t>7. Implementación y prueba piloto en la empresa T4D SAS.</a:t>
            </a:r>
            <a:endParaRPr sz="2000"/>
          </a:p>
          <a:p>
            <a:pPr marL="0" lvl="0" indent="0" algn="l" rtl="0">
              <a:spcBef>
                <a:spcPts val="0"/>
              </a:spcBef>
              <a:spcAft>
                <a:spcPts val="0"/>
              </a:spcAft>
              <a:buClr>
                <a:schemeClr val="dk1"/>
              </a:buClr>
              <a:buSzPts val="1100"/>
              <a:buFont typeface="Arial"/>
              <a:buNone/>
            </a:pPr>
            <a:endParaRPr sz="1600"/>
          </a:p>
          <a:p>
            <a:pPr marL="0" lvl="0" indent="0" algn="l" rtl="0">
              <a:spcBef>
                <a:spcPts val="0"/>
              </a:spcBef>
              <a:spcAft>
                <a:spcPts val="0"/>
              </a:spcAft>
              <a:buClr>
                <a:srgbClr val="000000"/>
              </a:buClr>
              <a:buSzPts val="1600"/>
              <a:buFont typeface="Arial"/>
              <a:buNone/>
            </a:pPr>
            <a:endParaRPr sz="1600"/>
          </a:p>
        </p:txBody>
      </p:sp>
      <p:cxnSp>
        <p:nvCxnSpPr>
          <p:cNvPr id="160" name="Google Shape;160;g37ade73919c_0_11"/>
          <p:cNvCxnSpPr/>
          <p:nvPr/>
        </p:nvCxnSpPr>
        <p:spPr>
          <a:xfrm>
            <a:off x="985175" y="1619957"/>
            <a:ext cx="5177881" cy="0"/>
          </a:xfrm>
          <a:prstGeom prst="straightConnector1">
            <a:avLst/>
          </a:prstGeom>
          <a:noFill/>
          <a:ln w="9525" cap="flat" cmpd="sng">
            <a:solidFill>
              <a:srgbClr val="38AA00"/>
            </a:solidFill>
            <a:prstDash val="solid"/>
            <a:miter lim="800000"/>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7"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664</Words>
  <Application>Microsoft Office PowerPoint</Application>
  <PresentationFormat>Panorámica</PresentationFormat>
  <Paragraphs>56</Paragraphs>
  <Slides>9</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Work Sans Medium</vt:lpstr>
      <vt:lpstr>Calibri</vt:lpstr>
      <vt:lpstr>Work Sans</vt:lpstr>
      <vt:lpstr>Arial</vt:lpstr>
      <vt:lpstr>Work Sans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Alcance del proyecto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JHONNY TRASLAVIÑA</cp:lastModifiedBy>
  <cp:revision>1</cp:revision>
  <dcterms:created xsi:type="dcterms:W3CDTF">2020-10-01T23:51:28Z</dcterms:created>
  <dcterms:modified xsi:type="dcterms:W3CDTF">2025-10-02T01:53:51Z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